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5143500" cx="9144000"/>
  <p:notesSz cx="6858000" cy="9144000"/>
  <p:embeddedFontLst>
    <p:embeddedFont>
      <p:font typeface="Nunito"/>
      <p:regular r:id="rId25"/>
      <p:bold r:id="rId26"/>
      <p:italic r:id="rId27"/>
      <p:boldItalic r:id="rId28"/>
    </p:embeddedFont>
    <p:embeddedFont>
      <p:font typeface="Merriweather"/>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C210E87-5B5E-408B-AF2F-4047F82B7508}">
  <a:tblStyle styleId="{5C210E87-5B5E-408B-AF2F-4047F82B7508}"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Nunito-bold.fntdata"/><Relationship Id="rId25" Type="http://schemas.openxmlformats.org/officeDocument/2006/relationships/font" Target="fonts/Nunito-regular.fntdata"/><Relationship Id="rId28" Type="http://schemas.openxmlformats.org/officeDocument/2006/relationships/font" Target="fonts/Nunito-boldItalic.fntdata"/><Relationship Id="rId27" Type="http://schemas.openxmlformats.org/officeDocument/2006/relationships/font" Target="fonts/Nunito-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Merriweather-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erriweather-italic.fntdata"/><Relationship Id="rId30" Type="http://schemas.openxmlformats.org/officeDocument/2006/relationships/font" Target="fonts/Merriweather-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Merriweather-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497d58cb3d_0_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497d58cb3d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da027c57fd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2da027c57fd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2da027c57fd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2da027c57fd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49b17ca0e3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249b17ca0e3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17817d5c76c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17817d5c76c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da027c57fd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2da027c57fd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2da027c57fd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2da027c57fd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2da027c57fd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2da027c57fd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2da19d9e7d4_0_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2da19d9e7d4_0_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7817d5c76c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7817d5c76c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da027c57fd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da027c57fd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da027c57fd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da027c57fd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c9511e6cc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2c9511e6cc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1f5324527b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1f5324527b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da027c57fd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da027c57fd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2da027c57fd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2da027c57fd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2da19d9e7d4_0_1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2da19d9e7d4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rmAutofit/>
          </a:bodyPr>
          <a:lstStyle>
            <a:lvl1pPr indent="-311150" lvl="0" marL="457200" algn="ctr">
              <a:spcBef>
                <a:spcPts val="0"/>
              </a:spcBef>
              <a:spcAft>
                <a:spcPts val="0"/>
              </a:spcAft>
              <a:buSzPts val="1300"/>
              <a:buChar char="●"/>
              <a:defRPr/>
            </a:lvl1pPr>
            <a:lvl2pPr indent="-298450" lvl="1" marL="914400" algn="ctr">
              <a:spcBef>
                <a:spcPts val="0"/>
              </a:spcBef>
              <a:spcAft>
                <a:spcPts val="0"/>
              </a:spcAft>
              <a:buSzPts val="1100"/>
              <a:buChar char="○"/>
              <a:defRPr/>
            </a:lvl2pPr>
            <a:lvl3pPr indent="-298450" lvl="2" marL="1371600" algn="ctr">
              <a:spcBef>
                <a:spcPts val="0"/>
              </a:spcBef>
              <a:spcAft>
                <a:spcPts val="0"/>
              </a:spcAft>
              <a:buSzPts val="1100"/>
              <a:buChar char="■"/>
              <a:defRPr/>
            </a:lvl3pPr>
            <a:lvl4pPr indent="-298450" lvl="3" marL="1828800" algn="ctr">
              <a:spcBef>
                <a:spcPts val="0"/>
              </a:spcBef>
              <a:spcAft>
                <a:spcPts val="0"/>
              </a:spcAft>
              <a:buSzPts val="1100"/>
              <a:buChar char="●"/>
              <a:defRPr/>
            </a:lvl4pPr>
            <a:lvl5pPr indent="-298450" lvl="4" marL="2286000" algn="ctr">
              <a:spcBef>
                <a:spcPts val="0"/>
              </a:spcBef>
              <a:spcAft>
                <a:spcPts val="0"/>
              </a:spcAft>
              <a:buSzPts val="1100"/>
              <a:buChar char="○"/>
              <a:defRPr/>
            </a:lvl5pPr>
            <a:lvl6pPr indent="-298450" lvl="5" marL="2743200" algn="ctr">
              <a:spcBef>
                <a:spcPts val="0"/>
              </a:spcBef>
              <a:spcAft>
                <a:spcPts val="0"/>
              </a:spcAft>
              <a:buSzPts val="1100"/>
              <a:buChar char="■"/>
              <a:defRPr/>
            </a:lvl6pPr>
            <a:lvl7pPr indent="-298450" lvl="6" marL="3200400" algn="ctr">
              <a:spcBef>
                <a:spcPts val="0"/>
              </a:spcBef>
              <a:spcAft>
                <a:spcPts val="0"/>
              </a:spcAft>
              <a:buSzPts val="1100"/>
              <a:buChar char="●"/>
              <a:defRPr/>
            </a:lvl7pPr>
            <a:lvl8pPr indent="-298450" lvl="7" marL="3657600" algn="ctr">
              <a:spcBef>
                <a:spcPts val="0"/>
              </a:spcBef>
              <a:spcAft>
                <a:spcPts val="0"/>
              </a:spcAft>
              <a:buSzPts val="1100"/>
              <a:buChar char="○"/>
              <a:defRPr/>
            </a:lvl8pPr>
            <a:lvl9pPr indent="-298450" lvl="8" marL="4114800" algn="ctr">
              <a:spcBef>
                <a:spcPts val="0"/>
              </a:spcBef>
              <a:spcAft>
                <a:spcPts val="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rmAutofit/>
          </a:bodyPr>
          <a:lstStyle>
            <a:lvl1pPr indent="-311150" lvl="0" marL="457200">
              <a:spcBef>
                <a:spcPts val="0"/>
              </a:spcBef>
              <a:spcAft>
                <a:spcPts val="0"/>
              </a:spcAft>
              <a:buSzPts val="1300"/>
              <a:buChar char="●"/>
              <a:defRPr/>
            </a:lvl1pPr>
            <a:lvl2pPr indent="-298450" lvl="1" marL="914400">
              <a:spcBef>
                <a:spcPts val="0"/>
              </a:spcBef>
              <a:spcAft>
                <a:spcPts val="0"/>
              </a:spcAft>
              <a:buSzPts val="1100"/>
              <a:buChar char="○"/>
              <a:defRPr/>
            </a:lvl2pPr>
            <a:lvl3pPr indent="-298450" lvl="2" marL="1371600">
              <a:spcBef>
                <a:spcPts val="0"/>
              </a:spcBef>
              <a:spcAft>
                <a:spcPts val="0"/>
              </a:spcAft>
              <a:buSzPts val="1100"/>
              <a:buChar char="■"/>
              <a:defRPr/>
            </a:lvl3pPr>
            <a:lvl4pPr indent="-298450" lvl="3" marL="1828800">
              <a:spcBef>
                <a:spcPts val="0"/>
              </a:spcBef>
              <a:spcAft>
                <a:spcPts val="0"/>
              </a:spcAft>
              <a:buSzPts val="1100"/>
              <a:buChar char="●"/>
              <a:defRPr/>
            </a:lvl4pPr>
            <a:lvl5pPr indent="-298450" lvl="4" marL="2286000">
              <a:spcBef>
                <a:spcPts val="0"/>
              </a:spcBef>
              <a:spcAft>
                <a:spcPts val="0"/>
              </a:spcAft>
              <a:buSzPts val="1100"/>
              <a:buChar char="○"/>
              <a:defRPr/>
            </a:lvl5pPr>
            <a:lvl6pPr indent="-298450" lvl="5" marL="2743200">
              <a:spcBef>
                <a:spcPts val="0"/>
              </a:spcBef>
              <a:spcAft>
                <a:spcPts val="0"/>
              </a:spcAft>
              <a:buSzPts val="1100"/>
              <a:buChar char="■"/>
              <a:defRPr/>
            </a:lvl6pPr>
            <a:lvl7pPr indent="-298450" lvl="6" marL="3200400">
              <a:spcBef>
                <a:spcPts val="0"/>
              </a:spcBef>
              <a:spcAft>
                <a:spcPts val="0"/>
              </a:spcAft>
              <a:buSzPts val="1100"/>
              <a:buChar char="●"/>
              <a:defRPr/>
            </a:lvl7pPr>
            <a:lvl8pPr indent="-298450" lvl="7" marL="3657600">
              <a:spcBef>
                <a:spcPts val="0"/>
              </a:spcBef>
              <a:spcAft>
                <a:spcPts val="0"/>
              </a:spcAft>
              <a:buSzPts val="1100"/>
              <a:buChar char="○"/>
              <a:defRPr/>
            </a:lvl8pPr>
            <a:lvl9pPr indent="-298450" lvl="8" marL="4114800">
              <a:spcBef>
                <a:spcPts val="0"/>
              </a:spcBef>
              <a:spcAft>
                <a:spcPts val="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rm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no"/>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rm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0"/>
              </a:spcBef>
              <a:spcAft>
                <a:spcPts val="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no"/>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12.png"/><Relationship Id="rId9" Type="http://schemas.openxmlformats.org/officeDocument/2006/relationships/image" Target="../media/image4.png"/><Relationship Id="rId5" Type="http://schemas.openxmlformats.org/officeDocument/2006/relationships/image" Target="../media/image8.png"/><Relationship Id="rId6" Type="http://schemas.openxmlformats.org/officeDocument/2006/relationships/image" Target="../media/image10.png"/><Relationship Id="rId7" Type="http://schemas.openxmlformats.org/officeDocument/2006/relationships/image" Target="../media/image7.png"/><Relationship Id="rId8"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mniua.no/dokument/maler-og-veiledere-ved-aksjoner/"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beredskap.kystverket.no/"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127" name="Shape 127"/>
        <p:cNvGrpSpPr/>
        <p:nvPr/>
      </p:nvGrpSpPr>
      <p:grpSpPr>
        <a:xfrm>
          <a:off x="0" y="0"/>
          <a:ext cx="0" cy="0"/>
          <a:chOff x="0" y="0"/>
          <a:chExt cx="0" cy="0"/>
        </a:xfrm>
      </p:grpSpPr>
      <p:sp>
        <p:nvSpPr>
          <p:cNvPr id="128" name="Google Shape;128;p13"/>
          <p:cNvSpPr txBox="1"/>
          <p:nvPr>
            <p:ph type="title"/>
          </p:nvPr>
        </p:nvSpPr>
        <p:spPr>
          <a:xfrm>
            <a:off x="3567150" y="1746100"/>
            <a:ext cx="5476500" cy="1646100"/>
          </a:xfrm>
          <a:prstGeom prst="rect">
            <a:avLst/>
          </a:prstGeom>
        </p:spPr>
        <p:txBody>
          <a:bodyPr anchorCtr="0" anchor="ctr" bIns="91425" lIns="91425" spcFirstLastPara="1" rIns="91425" wrap="square" tIns="91425">
            <a:normAutofit/>
          </a:bodyPr>
          <a:lstStyle/>
          <a:p>
            <a:pPr indent="0" lvl="0" marL="0" rtl="0" algn="l">
              <a:spcBef>
                <a:spcPts val="0"/>
              </a:spcBef>
              <a:spcAft>
                <a:spcPts val="0"/>
              </a:spcAft>
              <a:buNone/>
            </a:pPr>
            <a:r>
              <a:rPr lang="no">
                <a:solidFill>
                  <a:schemeClr val="dk1"/>
                </a:solidFill>
              </a:rPr>
              <a:t>Fagdag øvelse statlig aksjon</a:t>
            </a:r>
            <a:endParaRPr>
              <a:solidFill>
                <a:schemeClr val="dk1"/>
              </a:solidFill>
            </a:endParaRPr>
          </a:p>
          <a:p>
            <a:pPr indent="0" lvl="0" marL="0" rtl="0" algn="l">
              <a:spcBef>
                <a:spcPts val="0"/>
              </a:spcBef>
              <a:spcAft>
                <a:spcPts val="0"/>
              </a:spcAft>
              <a:buNone/>
            </a:pPr>
            <a:r>
              <a:rPr lang="no">
                <a:solidFill>
                  <a:schemeClr val="dk1"/>
                </a:solidFill>
              </a:rPr>
              <a:t>08.05.2024</a:t>
            </a:r>
            <a:endParaRPr>
              <a:solidFill>
                <a:schemeClr val="dk1"/>
              </a:solidFill>
            </a:endParaRPr>
          </a:p>
        </p:txBody>
      </p:sp>
      <p:pic>
        <p:nvPicPr>
          <p:cNvPr id="129" name="Google Shape;129;p13"/>
          <p:cNvPicPr preferRelativeResize="0"/>
          <p:nvPr/>
        </p:nvPicPr>
        <p:blipFill>
          <a:blip r:embed="rId3">
            <a:alphaModFix/>
          </a:blip>
          <a:stretch>
            <a:fillRect/>
          </a:stretch>
        </p:blipFill>
        <p:spPr>
          <a:xfrm>
            <a:off x="962100" y="1302125"/>
            <a:ext cx="2534050" cy="2534050"/>
          </a:xfrm>
          <a:prstGeom prst="rect">
            <a:avLst/>
          </a:prstGeom>
          <a:noFill/>
          <a:ln>
            <a:noFill/>
          </a:ln>
        </p:spPr>
      </p:pic>
      <p:sp>
        <p:nvSpPr>
          <p:cNvPr id="130" name="Google Shape;130;p13"/>
          <p:cNvSpPr txBox="1"/>
          <p:nvPr/>
        </p:nvSpPr>
        <p:spPr>
          <a:xfrm>
            <a:off x="3567150" y="3306400"/>
            <a:ext cx="42627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no">
                <a:solidFill>
                  <a:schemeClr val="dk1"/>
                </a:solidFill>
                <a:latin typeface="Calibri"/>
                <a:ea typeface="Calibri"/>
                <a:cs typeface="Calibri"/>
                <a:sym typeface="Calibri"/>
              </a:rPr>
              <a:t>Stig Cato Magnussen, beredskapsrådgiver TBRT</a:t>
            </a:r>
            <a:endParaRPr>
              <a:solidFill>
                <a:schemeClr val="dk1"/>
              </a:solidFill>
              <a:latin typeface="Calibri"/>
              <a:ea typeface="Calibri"/>
              <a:cs typeface="Calibri"/>
              <a:sym typeface="Calibri"/>
            </a:endParaRPr>
          </a:p>
          <a:p>
            <a:pPr indent="0" lvl="0" marL="0" rtl="0" algn="l">
              <a:spcBef>
                <a:spcPts val="0"/>
              </a:spcBef>
              <a:spcAft>
                <a:spcPts val="0"/>
              </a:spcAft>
              <a:buNone/>
            </a:pPr>
            <a:r>
              <a:rPr lang="no">
                <a:solidFill>
                  <a:schemeClr val="dk1"/>
                </a:solidFill>
                <a:latin typeface="Calibri"/>
                <a:ea typeface="Calibri"/>
                <a:cs typeface="Calibri"/>
                <a:sym typeface="Calibri"/>
              </a:rPr>
              <a:t>Anna Carlsson, daglig leder IUA</a:t>
            </a:r>
            <a:endParaRPr>
              <a:solidFill>
                <a:schemeClr val="dk1"/>
              </a:solidFill>
              <a:latin typeface="Calibri"/>
              <a:ea typeface="Calibri"/>
              <a:cs typeface="Calibri"/>
              <a:sym typeface="Calibri"/>
            </a:endParaRPr>
          </a:p>
          <a:p>
            <a:pPr indent="0" lvl="0" marL="0" rtl="0" algn="l">
              <a:spcBef>
                <a:spcPts val="0"/>
              </a:spcBef>
              <a:spcAft>
                <a:spcPts val="0"/>
              </a:spcAft>
              <a:buNone/>
            </a:pPr>
            <a:r>
              <a:rPr lang="no">
                <a:solidFill>
                  <a:schemeClr val="dk1"/>
                </a:solidFill>
                <a:latin typeface="Calibri"/>
                <a:ea typeface="Calibri"/>
                <a:cs typeface="Calibri"/>
                <a:sym typeface="Calibri"/>
              </a:rPr>
              <a:t>m.fl.</a:t>
            </a:r>
            <a:endParaRPr>
              <a:solidFill>
                <a:schemeClr val="dk1"/>
              </a:solidFill>
              <a:latin typeface="Calibri"/>
              <a:ea typeface="Calibri"/>
              <a:cs typeface="Calibri"/>
              <a:sym typeface="Calibri"/>
            </a:endParaRPr>
          </a:p>
          <a:p>
            <a:pPr indent="0" lvl="0" marL="0" rtl="0" algn="l">
              <a:spcBef>
                <a:spcPts val="0"/>
              </a:spcBef>
              <a:spcAft>
                <a:spcPts val="0"/>
              </a:spcAft>
              <a:buNone/>
            </a:pPr>
            <a:r>
              <a:t/>
            </a:r>
            <a:endParaRPr>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78" name="Shape 178"/>
        <p:cNvGrpSpPr/>
        <p:nvPr/>
      </p:nvGrpSpPr>
      <p:grpSpPr>
        <a:xfrm>
          <a:off x="0" y="0"/>
          <a:ext cx="0" cy="0"/>
          <a:chOff x="0" y="0"/>
          <a:chExt cx="0" cy="0"/>
        </a:xfrm>
      </p:grpSpPr>
      <p:sp>
        <p:nvSpPr>
          <p:cNvPr id="179" name="Google Shape;179;p22"/>
          <p:cNvSpPr txBox="1"/>
          <p:nvPr>
            <p:ph type="title"/>
          </p:nvPr>
        </p:nvSpPr>
        <p:spPr>
          <a:xfrm>
            <a:off x="819150" y="4892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SzPts val="990"/>
              <a:buNone/>
            </a:pPr>
            <a:r>
              <a:rPr b="1" lang="no" sz="2870"/>
              <a:t>Sette stab og ta imot ekstra stabspersonell</a:t>
            </a:r>
            <a:endParaRPr b="1" sz="2370"/>
          </a:p>
        </p:txBody>
      </p:sp>
      <p:graphicFrame>
        <p:nvGraphicFramePr>
          <p:cNvPr id="180" name="Google Shape;180;p22"/>
          <p:cNvGraphicFramePr/>
          <p:nvPr/>
        </p:nvGraphicFramePr>
        <p:xfrm>
          <a:off x="311100" y="1364125"/>
          <a:ext cx="3000000" cy="3000000"/>
        </p:xfrm>
        <a:graphic>
          <a:graphicData uri="http://schemas.openxmlformats.org/drawingml/2006/table">
            <a:tbl>
              <a:tblPr>
                <a:noFill/>
                <a:tableStyleId>{5C210E87-5B5E-408B-AF2F-4047F82B7508}</a:tableStyleId>
              </a:tblPr>
              <a:tblGrid>
                <a:gridCol w="1060025"/>
                <a:gridCol w="1461825"/>
                <a:gridCol w="1684075"/>
              </a:tblGrid>
              <a:tr h="190500">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548135"/>
                    </a:solidFill>
                  </a:tcPr>
                </a:tc>
                <a:tc>
                  <a:txBody>
                    <a:bodyPr/>
                    <a:lstStyle/>
                    <a:p>
                      <a:pPr indent="0" lvl="0" marL="0" rtl="0" algn="l">
                        <a:lnSpc>
                          <a:spcPct val="115000"/>
                        </a:lnSpc>
                        <a:spcBef>
                          <a:spcPts val="0"/>
                        </a:spcBef>
                        <a:spcAft>
                          <a:spcPts val="0"/>
                        </a:spcAft>
                        <a:buNone/>
                      </a:pPr>
                      <a:r>
                        <a:rPr lang="no" sz="1100">
                          <a:solidFill>
                            <a:srgbClr val="FFFFFF"/>
                          </a:solidFill>
                          <a:latin typeface="Calibri"/>
                          <a:ea typeface="Calibri"/>
                          <a:cs typeface="Calibri"/>
                          <a:sym typeface="Calibri"/>
                        </a:rPr>
                        <a:t>FBRT/Ørland kommune</a:t>
                      </a:r>
                      <a:endParaRPr sz="1100">
                        <a:solidFill>
                          <a:srgbClr val="FFFFFF"/>
                        </a:solidFill>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548135"/>
                    </a:solidFill>
                  </a:tcPr>
                </a:tc>
                <a:tc>
                  <a:txBody>
                    <a:bodyPr/>
                    <a:lstStyle/>
                    <a:p>
                      <a:pPr indent="0" lvl="0" marL="0" rtl="0" algn="l">
                        <a:lnSpc>
                          <a:spcPct val="115000"/>
                        </a:lnSpc>
                        <a:spcBef>
                          <a:spcPts val="0"/>
                        </a:spcBef>
                        <a:spcAft>
                          <a:spcPts val="0"/>
                        </a:spcAft>
                        <a:buNone/>
                      </a:pPr>
                      <a:r>
                        <a:rPr lang="no" sz="1100">
                          <a:solidFill>
                            <a:srgbClr val="FFFFFF"/>
                          </a:solidFill>
                          <a:latin typeface="Calibri"/>
                          <a:ea typeface="Calibri"/>
                          <a:cs typeface="Calibri"/>
                          <a:sym typeface="Calibri"/>
                        </a:rPr>
                        <a:t>Eksterne</a:t>
                      </a:r>
                      <a:endParaRPr sz="1100">
                        <a:solidFill>
                          <a:srgbClr val="FFFFFF"/>
                        </a:solidFill>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548135"/>
                    </a:solidFill>
                  </a:tcPr>
                </a:tc>
              </a:tr>
              <a:tr h="190500">
                <a:tc>
                  <a:txBody>
                    <a:bodyPr/>
                    <a:lstStyle/>
                    <a:p>
                      <a:pPr indent="0" lvl="0" marL="0" rtl="0" algn="l">
                        <a:lnSpc>
                          <a:spcPct val="115000"/>
                        </a:lnSpc>
                        <a:spcBef>
                          <a:spcPts val="0"/>
                        </a:spcBef>
                        <a:spcAft>
                          <a:spcPts val="0"/>
                        </a:spcAft>
                        <a:buNone/>
                      </a:pPr>
                      <a:r>
                        <a:rPr b="1" lang="no" sz="1100">
                          <a:latin typeface="Calibri"/>
                          <a:ea typeface="Calibri"/>
                          <a:cs typeface="Calibri"/>
                          <a:sym typeface="Calibri"/>
                        </a:rPr>
                        <a:t>Innsatsleder</a:t>
                      </a:r>
                      <a:endParaRPr b="1"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lnSpc>
                          <a:spcPct val="115000"/>
                        </a:lnSpc>
                        <a:spcBef>
                          <a:spcPts val="0"/>
                        </a:spcBef>
                        <a:spcAft>
                          <a:spcPts val="0"/>
                        </a:spcAft>
                        <a:buNone/>
                      </a:pPr>
                      <a:r>
                        <a:rPr b="1" lang="no" sz="1100">
                          <a:latin typeface="Calibri"/>
                          <a:ea typeface="Calibri"/>
                          <a:cs typeface="Calibri"/>
                          <a:sym typeface="Calibri"/>
                        </a:rPr>
                        <a:t>Malene Stræte</a:t>
                      </a:r>
                      <a:endParaRPr b="1"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r>
              <a:tr h="190500">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r>
              <a:tr h="190500">
                <a:tc>
                  <a:txBody>
                    <a:bodyPr/>
                    <a:lstStyle/>
                    <a:p>
                      <a:pPr indent="0" lvl="0" marL="0" rtl="0" algn="r">
                        <a:lnSpc>
                          <a:spcPct val="115000"/>
                        </a:lnSpc>
                        <a:spcBef>
                          <a:spcPts val="0"/>
                        </a:spcBef>
                        <a:spcAft>
                          <a:spcPts val="0"/>
                        </a:spcAft>
                        <a:buNone/>
                      </a:pPr>
                      <a:r>
                        <a:rPr lang="no" sz="1100">
                          <a:latin typeface="Calibri"/>
                          <a:ea typeface="Calibri"/>
                          <a:cs typeface="Calibri"/>
                          <a:sym typeface="Calibri"/>
                        </a:rPr>
                        <a:t>Lederstøtte</a:t>
                      </a:r>
                      <a:endParaRPr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Stig Cato Magnussen, TBRT</a:t>
                      </a:r>
                      <a:endParaRPr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r>
              <a:tr h="190500">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Anna Carlsson, IUA</a:t>
                      </a:r>
                      <a:endParaRPr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r>
              <a:tr h="190500">
                <a:tc>
                  <a:txBody>
                    <a:bodyPr/>
                    <a:lstStyle/>
                    <a:p>
                      <a:pPr indent="0" lvl="0" marL="0" rtl="0" algn="l">
                        <a:lnSpc>
                          <a:spcPct val="115000"/>
                        </a:lnSpc>
                        <a:spcBef>
                          <a:spcPts val="0"/>
                        </a:spcBef>
                        <a:spcAft>
                          <a:spcPts val="0"/>
                        </a:spcAft>
                        <a:buNone/>
                      </a:pPr>
                      <a:r>
                        <a:rPr b="1" lang="no" sz="1100">
                          <a:latin typeface="Calibri"/>
                          <a:ea typeface="Calibri"/>
                          <a:cs typeface="Calibri"/>
                          <a:sym typeface="Calibri"/>
                        </a:rPr>
                        <a:t>Leder operasjon</a:t>
                      </a:r>
                      <a:endParaRPr b="1"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lnSpc>
                          <a:spcPct val="115000"/>
                        </a:lnSpc>
                        <a:spcBef>
                          <a:spcPts val="0"/>
                        </a:spcBef>
                        <a:spcAft>
                          <a:spcPts val="0"/>
                        </a:spcAft>
                        <a:buNone/>
                      </a:pPr>
                      <a:r>
                        <a:rPr b="1" lang="no" sz="1100">
                          <a:latin typeface="Calibri"/>
                          <a:ea typeface="Calibri"/>
                          <a:cs typeface="Calibri"/>
                          <a:sym typeface="Calibri"/>
                        </a:rPr>
                        <a:t>Bjørn Vik</a:t>
                      </a:r>
                      <a:endParaRPr b="1"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r>
              <a:tr h="190500">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NK Leder operasjon</a:t>
                      </a:r>
                      <a:endParaRPr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Roy Hovde</a:t>
                      </a:r>
                      <a:endParaRPr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r>
              <a:tr h="190500">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Rasmus Lein</a:t>
                      </a:r>
                      <a:endParaRPr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6E0B4"/>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Johan Pettersen, TBRT</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6E0B4"/>
                    </a:solidFill>
                  </a:tcPr>
                </a:tc>
              </a:tr>
              <a:tr h="190500">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Roy Bjarne Hartvigsen, Heim</a:t>
                      </a:r>
                      <a:endParaRPr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r>
              <a:tr h="190500">
                <a:tc>
                  <a:txBody>
                    <a:bodyPr/>
                    <a:lstStyle/>
                    <a:p>
                      <a:pPr indent="0" lvl="0" marL="0" rtl="0" algn="l">
                        <a:lnSpc>
                          <a:spcPct val="115000"/>
                        </a:lnSpc>
                        <a:spcBef>
                          <a:spcPts val="0"/>
                        </a:spcBef>
                        <a:spcAft>
                          <a:spcPts val="0"/>
                        </a:spcAft>
                        <a:buNone/>
                      </a:pPr>
                      <a:r>
                        <a:rPr b="1" lang="no" sz="1100">
                          <a:latin typeface="Calibri"/>
                          <a:ea typeface="Calibri"/>
                          <a:cs typeface="Calibri"/>
                          <a:sym typeface="Calibri"/>
                        </a:rPr>
                        <a:t>Leder plan og miljø</a:t>
                      </a:r>
                      <a:endParaRPr b="1"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lnSpc>
                          <a:spcPct val="115000"/>
                        </a:lnSpc>
                        <a:spcBef>
                          <a:spcPts val="0"/>
                        </a:spcBef>
                        <a:spcAft>
                          <a:spcPts val="0"/>
                        </a:spcAft>
                        <a:buNone/>
                      </a:pPr>
                      <a:r>
                        <a:rPr b="1" lang="no" sz="1100">
                          <a:latin typeface="Calibri"/>
                          <a:ea typeface="Calibri"/>
                          <a:cs typeface="Calibri"/>
                          <a:sym typeface="Calibri"/>
                        </a:rPr>
                        <a:t>Per Ove Johansen</a:t>
                      </a:r>
                      <a:endParaRPr b="1"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r>
              <a:tr h="190500">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Gisle Kvernland</a:t>
                      </a:r>
                      <a:endParaRPr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Tor Buan , VRBRT</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r>
              <a:tr h="190500">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spcBef>
                          <a:spcPts val="0"/>
                        </a:spcBef>
                        <a:spcAft>
                          <a:spcPts val="0"/>
                        </a:spcAft>
                        <a:buNone/>
                      </a:pPr>
                      <a:r>
                        <a:t/>
                      </a:r>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Iver Tanem, Statsforvalteren</a:t>
                      </a:r>
                      <a:endParaRPr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r>
            </a:tbl>
          </a:graphicData>
        </a:graphic>
      </p:graphicFrame>
      <p:graphicFrame>
        <p:nvGraphicFramePr>
          <p:cNvPr id="181" name="Google Shape;181;p22"/>
          <p:cNvGraphicFramePr/>
          <p:nvPr/>
        </p:nvGraphicFramePr>
        <p:xfrm>
          <a:off x="4716750" y="1364125"/>
          <a:ext cx="3000000" cy="3000000"/>
        </p:xfrm>
        <a:graphic>
          <a:graphicData uri="http://schemas.openxmlformats.org/drawingml/2006/table">
            <a:tbl>
              <a:tblPr>
                <a:noFill/>
                <a:tableStyleId>{5C210E87-5B5E-408B-AF2F-4047F82B7508}</a:tableStyleId>
              </a:tblPr>
              <a:tblGrid>
                <a:gridCol w="1041275"/>
                <a:gridCol w="1435950"/>
                <a:gridCol w="1654275"/>
              </a:tblGrid>
              <a:tr h="190500">
                <a:tc>
                  <a:txBody>
                    <a:bodyPr/>
                    <a:lstStyle/>
                    <a:p>
                      <a:pPr indent="0" lvl="0" marL="0" rtl="0" algn="l">
                        <a:spcBef>
                          <a:spcPts val="0"/>
                        </a:spcBef>
                        <a:spcAft>
                          <a:spcPts val="0"/>
                        </a:spcAft>
                        <a:buNone/>
                      </a:pPr>
                      <a:r>
                        <a:t/>
                      </a:r>
                      <a:endParaRPr b="1" sz="1100">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548135"/>
                    </a:solidFill>
                  </a:tcPr>
                </a:tc>
                <a:tc>
                  <a:txBody>
                    <a:bodyPr/>
                    <a:lstStyle/>
                    <a:p>
                      <a:pPr indent="0" lvl="0" marL="0" rtl="0" algn="l">
                        <a:lnSpc>
                          <a:spcPct val="115000"/>
                        </a:lnSpc>
                        <a:spcBef>
                          <a:spcPts val="0"/>
                        </a:spcBef>
                        <a:spcAft>
                          <a:spcPts val="0"/>
                        </a:spcAft>
                        <a:buNone/>
                      </a:pPr>
                      <a:r>
                        <a:rPr lang="no" sz="1100">
                          <a:solidFill>
                            <a:srgbClr val="FFFFFF"/>
                          </a:solidFill>
                          <a:latin typeface="Calibri"/>
                          <a:ea typeface="Calibri"/>
                          <a:cs typeface="Calibri"/>
                          <a:sym typeface="Calibri"/>
                        </a:rPr>
                        <a:t>FBRT/Ørland kommune</a:t>
                      </a:r>
                      <a:endParaRPr b="1" sz="1100">
                        <a:solidFill>
                          <a:srgbClr val="FFFFFF"/>
                        </a:solidFill>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548135"/>
                    </a:solidFill>
                  </a:tcPr>
                </a:tc>
                <a:tc>
                  <a:txBody>
                    <a:bodyPr/>
                    <a:lstStyle/>
                    <a:p>
                      <a:pPr indent="0" lvl="0" marL="0" rtl="0" algn="l">
                        <a:lnSpc>
                          <a:spcPct val="115000"/>
                        </a:lnSpc>
                        <a:spcBef>
                          <a:spcPts val="0"/>
                        </a:spcBef>
                        <a:spcAft>
                          <a:spcPts val="0"/>
                        </a:spcAft>
                        <a:buNone/>
                      </a:pPr>
                      <a:r>
                        <a:rPr lang="no" sz="1100">
                          <a:solidFill>
                            <a:srgbClr val="FFFFFF"/>
                          </a:solidFill>
                          <a:latin typeface="Calibri"/>
                          <a:ea typeface="Calibri"/>
                          <a:cs typeface="Calibri"/>
                          <a:sym typeface="Calibri"/>
                        </a:rPr>
                        <a:t>Eksterne</a:t>
                      </a:r>
                      <a:endParaRPr sz="1100">
                        <a:solidFill>
                          <a:srgbClr val="FFFFFF"/>
                        </a:solidFill>
                        <a:latin typeface="Calibri"/>
                        <a:ea typeface="Calibri"/>
                        <a:cs typeface="Calibri"/>
                        <a:sym typeface="Calibri"/>
                      </a:endParaRPr>
                    </a:p>
                  </a:txBody>
                  <a:tcPr marT="18000" marB="18000" marR="28575" marL="36000"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548135"/>
                    </a:solidFill>
                  </a:tcPr>
                </a:tc>
              </a:tr>
              <a:tr h="190500">
                <a:tc>
                  <a:txBody>
                    <a:bodyPr/>
                    <a:lstStyle/>
                    <a:p>
                      <a:pPr indent="0" lvl="0" marL="0" rtl="0" algn="l">
                        <a:lnSpc>
                          <a:spcPct val="115000"/>
                        </a:lnSpc>
                        <a:spcBef>
                          <a:spcPts val="0"/>
                        </a:spcBef>
                        <a:spcAft>
                          <a:spcPts val="0"/>
                        </a:spcAft>
                        <a:buNone/>
                      </a:pPr>
                      <a:r>
                        <a:rPr b="1" lang="no" sz="1100">
                          <a:latin typeface="Calibri"/>
                          <a:ea typeface="Calibri"/>
                          <a:cs typeface="Calibri"/>
                          <a:sym typeface="Calibri"/>
                        </a:rPr>
                        <a:t>Leder logistik</a:t>
                      </a:r>
                      <a:endParaRPr b="1"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lnSpc>
                          <a:spcPct val="115000"/>
                        </a:lnSpc>
                        <a:spcBef>
                          <a:spcPts val="0"/>
                        </a:spcBef>
                        <a:spcAft>
                          <a:spcPts val="0"/>
                        </a:spcAft>
                        <a:buNone/>
                      </a:pPr>
                      <a:r>
                        <a:rPr b="1" lang="no" sz="1100">
                          <a:latin typeface="Calibri"/>
                          <a:ea typeface="Calibri"/>
                          <a:cs typeface="Calibri"/>
                          <a:sym typeface="Calibri"/>
                        </a:rPr>
                        <a:t>Bernt B. Lein</a:t>
                      </a:r>
                      <a:endParaRPr b="1"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r>
              <a:tr h="190500">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Lotte Ammundal</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Per Kristian Laugtug, VRBRT</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r>
              <a:tr h="190500">
                <a:tc>
                  <a:txBody>
                    <a:bodyPr/>
                    <a:lstStyle/>
                    <a:p>
                      <a:pPr indent="0" lvl="0" marL="0" rtl="0" algn="r">
                        <a:lnSpc>
                          <a:spcPct val="115000"/>
                        </a:lnSpc>
                        <a:spcBef>
                          <a:spcPts val="0"/>
                        </a:spcBef>
                        <a:spcAft>
                          <a:spcPts val="0"/>
                        </a:spcAft>
                        <a:buNone/>
                      </a:pPr>
                      <a:r>
                        <a:rPr lang="no" sz="1100">
                          <a:latin typeface="Calibri"/>
                          <a:ea typeface="Calibri"/>
                          <a:cs typeface="Calibri"/>
                          <a:sym typeface="Calibri"/>
                        </a:rPr>
                        <a:t>Personal</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Arild Risvik</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Inga Lisbeth Hafsås, TBRT</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r>
              <a:tr h="190500">
                <a:tc>
                  <a:txBody>
                    <a:bodyPr/>
                    <a:lstStyle/>
                    <a:p>
                      <a:pPr indent="0" lvl="0" marL="0" rtl="0" algn="r">
                        <a:lnSpc>
                          <a:spcPct val="115000"/>
                        </a:lnSpc>
                        <a:spcBef>
                          <a:spcPts val="0"/>
                        </a:spcBef>
                        <a:spcAft>
                          <a:spcPts val="0"/>
                        </a:spcAft>
                        <a:buNone/>
                      </a:pPr>
                      <a:r>
                        <a:rPr lang="no" sz="1100">
                          <a:latin typeface="Calibri"/>
                          <a:ea typeface="Calibri"/>
                          <a:cs typeface="Calibri"/>
                          <a:sym typeface="Calibri"/>
                        </a:rPr>
                        <a:t>Økonomi</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Geir Aune</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C5E0B3"/>
                    </a:solidFill>
                  </a:tcPr>
                </a:tc>
              </a:tr>
              <a:tr h="190500">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HMS</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Martin Arnevik</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r>
              <a:tr h="190500">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Marius Eian Simavik</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solidFill>
                      <a:srgbClr val="E2EFD9"/>
                    </a:solidFill>
                  </a:tcPr>
                </a:tc>
              </a:tr>
              <a:tr h="190500">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r>
              <a:tr h="190500">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Liaison</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Tore Sem</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Åsmund Revhaug</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Torkil Østrått</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r>
              <a:tr h="190500">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Svein Erik Morseth</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r>
              <a:tr h="190500">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Observatør</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no" sz="1100">
                          <a:latin typeface="Calibri"/>
                          <a:ea typeface="Calibri"/>
                          <a:cs typeface="Calibri"/>
                          <a:sym typeface="Calibri"/>
                        </a:rPr>
                        <a:t>Jonas Stallvik Ødegård</a:t>
                      </a:r>
                      <a:endParaRPr sz="1100">
                        <a:latin typeface="Calibri"/>
                        <a:ea typeface="Calibri"/>
                        <a:cs typeface="Calibri"/>
                        <a:sym typeface="Calibri"/>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18000" marB="18000" marR="28575" marL="28575" anchor="b">
                    <a:lnL cap="flat" cmpd="sng" w="10575">
                      <a:solidFill>
                        <a:srgbClr val="000000"/>
                      </a:solidFill>
                      <a:prstDash val="solid"/>
                      <a:round/>
                      <a:headEnd len="sm" w="sm" type="none"/>
                      <a:tailEnd len="sm" w="sm" type="none"/>
                    </a:lnL>
                    <a:lnR cap="flat" cmpd="sng" w="10575">
                      <a:solidFill>
                        <a:srgbClr val="000000"/>
                      </a:solidFill>
                      <a:prstDash val="solid"/>
                      <a:round/>
                      <a:headEnd len="sm" w="sm" type="none"/>
                      <a:tailEnd len="sm" w="sm" type="none"/>
                    </a:lnR>
                    <a:lnT cap="flat" cmpd="sng" w="10575">
                      <a:solidFill>
                        <a:srgbClr val="000000"/>
                      </a:solidFill>
                      <a:prstDash val="solid"/>
                      <a:round/>
                      <a:headEnd len="sm" w="sm" type="none"/>
                      <a:tailEnd len="sm" w="sm" type="none"/>
                    </a:lnT>
                    <a:lnB cap="flat" cmpd="sng" w="10575">
                      <a:solidFill>
                        <a:srgbClr val="000000"/>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85" name="Shape 185"/>
        <p:cNvGrpSpPr/>
        <p:nvPr/>
      </p:nvGrpSpPr>
      <p:grpSpPr>
        <a:xfrm>
          <a:off x="0" y="0"/>
          <a:ext cx="0" cy="0"/>
          <a:chOff x="0" y="0"/>
          <a:chExt cx="0" cy="0"/>
        </a:xfrm>
      </p:grpSpPr>
      <p:sp>
        <p:nvSpPr>
          <p:cNvPr id="186" name="Google Shape;186;p23"/>
          <p:cNvSpPr txBox="1"/>
          <p:nvPr>
            <p:ph type="title"/>
          </p:nvPr>
        </p:nvSpPr>
        <p:spPr>
          <a:xfrm>
            <a:off x="819150" y="845600"/>
            <a:ext cx="7505700" cy="9546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b="1" lang="no" sz="3300"/>
              <a:t>Ta imot og iverksette ordre fra Kystverket</a:t>
            </a:r>
            <a:endParaRPr b="1" sz="2744"/>
          </a:p>
        </p:txBody>
      </p:sp>
      <p:sp>
        <p:nvSpPr>
          <p:cNvPr id="187" name="Google Shape;187;p23"/>
          <p:cNvSpPr txBox="1"/>
          <p:nvPr>
            <p:ph idx="1" type="body"/>
          </p:nvPr>
        </p:nvSpPr>
        <p:spPr>
          <a:xfrm>
            <a:off x="819150" y="1655300"/>
            <a:ext cx="7505700" cy="3016500"/>
          </a:xfrm>
          <a:prstGeom prst="rect">
            <a:avLst/>
          </a:prstGeom>
        </p:spPr>
        <p:txBody>
          <a:bodyPr anchorCtr="0" anchor="t" bIns="91425" lIns="91425" spcFirstLastPara="1" rIns="91425" wrap="square" tIns="91425">
            <a:normAutofit lnSpcReduction="10000"/>
          </a:bodyPr>
          <a:lstStyle/>
          <a:p>
            <a:pPr indent="-361950" lvl="0" marL="457200" rtl="0" algn="l">
              <a:spcBef>
                <a:spcPts val="0"/>
              </a:spcBef>
              <a:spcAft>
                <a:spcPts val="0"/>
              </a:spcAft>
              <a:buSzPts val="2100"/>
              <a:buChar char="●"/>
            </a:pPr>
            <a:r>
              <a:rPr lang="no" sz="2100"/>
              <a:t>Det sendes en aksjonsordre til Midt-Norge 110-sentral om å mobilisere IUA-regionen og å starte med innsats i kystnære områder ved utslippet.</a:t>
            </a:r>
            <a:endParaRPr sz="2100"/>
          </a:p>
          <a:p>
            <a:pPr indent="-361950" lvl="0" marL="457200" rtl="0" algn="l">
              <a:spcBef>
                <a:spcPts val="0"/>
              </a:spcBef>
              <a:spcAft>
                <a:spcPts val="0"/>
              </a:spcAft>
              <a:buSzPts val="2100"/>
              <a:buChar char="●"/>
            </a:pPr>
            <a:r>
              <a:rPr lang="no" sz="2100"/>
              <a:t>IUA og FBRT starter med innsatsen og henter inn ressurser fra andre brannvesen </a:t>
            </a:r>
            <a:endParaRPr sz="2100"/>
          </a:p>
          <a:p>
            <a:pPr indent="-361950" lvl="0" marL="457200" rtl="0" algn="l">
              <a:spcBef>
                <a:spcPts val="0"/>
              </a:spcBef>
              <a:spcAft>
                <a:spcPts val="0"/>
              </a:spcAft>
              <a:buSzPts val="2100"/>
              <a:buChar char="●"/>
            </a:pPr>
            <a:r>
              <a:rPr lang="no" sz="2100"/>
              <a:t>Ørland kommune blir varslet</a:t>
            </a:r>
            <a:endParaRPr sz="2100"/>
          </a:p>
          <a:p>
            <a:pPr indent="-361950" lvl="0" marL="457200" rtl="0" algn="l">
              <a:spcBef>
                <a:spcPts val="0"/>
              </a:spcBef>
              <a:spcAft>
                <a:spcPts val="0"/>
              </a:spcAft>
              <a:buSzPts val="2100"/>
              <a:buChar char="●"/>
            </a:pPr>
            <a:r>
              <a:rPr lang="no" sz="2100"/>
              <a:t>Staben i Midt-Norge IUA må ta imot og iverksette Kystverkes aksjonsordre</a:t>
            </a:r>
            <a:endParaRPr sz="2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91" name="Shape 191"/>
        <p:cNvGrpSpPr/>
        <p:nvPr/>
      </p:nvGrpSpPr>
      <p:grpSpPr>
        <a:xfrm>
          <a:off x="0" y="0"/>
          <a:ext cx="0" cy="0"/>
          <a:chOff x="0" y="0"/>
          <a:chExt cx="0" cy="0"/>
        </a:xfrm>
      </p:grpSpPr>
      <p:sp>
        <p:nvSpPr>
          <p:cNvPr id="192" name="Google Shape;192;p2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no" sz="3300"/>
              <a:t>Tilgjengelige ressurser</a:t>
            </a:r>
            <a:endParaRPr b="1" sz="2744"/>
          </a:p>
        </p:txBody>
      </p:sp>
      <p:sp>
        <p:nvSpPr>
          <p:cNvPr id="193" name="Google Shape;193;p24"/>
          <p:cNvSpPr txBox="1"/>
          <p:nvPr>
            <p:ph idx="1" type="body"/>
          </p:nvPr>
        </p:nvSpPr>
        <p:spPr>
          <a:xfrm>
            <a:off x="819150" y="1655300"/>
            <a:ext cx="7505700" cy="3016500"/>
          </a:xfrm>
          <a:prstGeom prst="rect">
            <a:avLst/>
          </a:prstGeom>
        </p:spPr>
        <p:txBody>
          <a:bodyPr anchorCtr="0" anchor="t" bIns="91425" lIns="91425" spcFirstLastPara="1" rIns="91425" wrap="square" tIns="91425">
            <a:normAutofit lnSpcReduction="20000"/>
          </a:bodyPr>
          <a:lstStyle/>
          <a:p>
            <a:pPr indent="-361950" lvl="0" marL="457200" rtl="0" algn="l">
              <a:spcBef>
                <a:spcPts val="0"/>
              </a:spcBef>
              <a:spcAft>
                <a:spcPts val="0"/>
              </a:spcAft>
              <a:buSzPts val="2100"/>
              <a:buChar char="●"/>
            </a:pPr>
            <a:r>
              <a:rPr lang="no" sz="2100"/>
              <a:t>Ørland kommune</a:t>
            </a:r>
            <a:endParaRPr sz="2100"/>
          </a:p>
          <a:p>
            <a:pPr indent="-361950" lvl="0" marL="457200" rtl="0" algn="l">
              <a:spcBef>
                <a:spcPts val="0"/>
              </a:spcBef>
              <a:spcAft>
                <a:spcPts val="0"/>
              </a:spcAft>
              <a:buSzPts val="2100"/>
              <a:buChar char="●"/>
            </a:pPr>
            <a:r>
              <a:rPr lang="no" sz="2100"/>
              <a:t>FBRT</a:t>
            </a:r>
            <a:endParaRPr sz="2100"/>
          </a:p>
          <a:p>
            <a:pPr indent="-361950" lvl="0" marL="457200" rtl="0" algn="l">
              <a:spcBef>
                <a:spcPts val="0"/>
              </a:spcBef>
              <a:spcAft>
                <a:spcPts val="0"/>
              </a:spcAft>
              <a:buSzPts val="2100"/>
              <a:buChar char="●"/>
            </a:pPr>
            <a:r>
              <a:rPr lang="no" sz="2100"/>
              <a:t>Midt-Norge IUA</a:t>
            </a:r>
            <a:endParaRPr sz="2100"/>
          </a:p>
          <a:p>
            <a:pPr indent="-361950" lvl="0" marL="457200" rtl="0" algn="l">
              <a:spcBef>
                <a:spcPts val="0"/>
              </a:spcBef>
              <a:spcAft>
                <a:spcPts val="0"/>
              </a:spcAft>
              <a:buSzPts val="2100"/>
              <a:buChar char="●"/>
            </a:pPr>
            <a:r>
              <a:rPr lang="no" sz="2100"/>
              <a:t>Kystverkets depot på Brekstad</a:t>
            </a:r>
            <a:endParaRPr sz="2100"/>
          </a:p>
          <a:p>
            <a:pPr indent="0" lvl="0" marL="0" rtl="0" algn="l">
              <a:spcBef>
                <a:spcPts val="1200"/>
              </a:spcBef>
              <a:spcAft>
                <a:spcPts val="0"/>
              </a:spcAft>
              <a:buNone/>
            </a:pPr>
            <a:r>
              <a:rPr lang="no" sz="2100"/>
              <a:t>Andre tilgjengelige ressurser</a:t>
            </a:r>
            <a:endParaRPr sz="2100"/>
          </a:p>
          <a:p>
            <a:pPr indent="-361950" lvl="0" marL="457200" rtl="0" algn="l">
              <a:spcBef>
                <a:spcPts val="1200"/>
              </a:spcBef>
              <a:spcAft>
                <a:spcPts val="0"/>
              </a:spcAft>
              <a:buSzPts val="2100"/>
              <a:buChar char="●"/>
            </a:pPr>
            <a:r>
              <a:rPr lang="no" sz="2100"/>
              <a:t>Andre IUA-regioner </a:t>
            </a:r>
            <a:endParaRPr sz="2100"/>
          </a:p>
          <a:p>
            <a:pPr indent="-361950" lvl="0" marL="457200" rtl="0" algn="l">
              <a:spcBef>
                <a:spcPts val="0"/>
              </a:spcBef>
              <a:spcAft>
                <a:spcPts val="0"/>
              </a:spcAft>
              <a:buSzPts val="2100"/>
              <a:buChar char="●"/>
            </a:pPr>
            <a:r>
              <a:rPr lang="no" sz="2100"/>
              <a:t>Andre depot Kystverket</a:t>
            </a:r>
            <a:endParaRPr sz="2100"/>
          </a:p>
          <a:p>
            <a:pPr indent="-361950" lvl="0" marL="457200" rtl="0" algn="l">
              <a:spcBef>
                <a:spcPts val="0"/>
              </a:spcBef>
              <a:spcAft>
                <a:spcPts val="0"/>
              </a:spcAft>
              <a:buSzPts val="2100"/>
              <a:buChar char="●"/>
            </a:pPr>
            <a:r>
              <a:rPr lang="no" sz="2100"/>
              <a:t>Depot NOFO (Norsk oljevernforening for operatørselskapene)</a:t>
            </a:r>
            <a:endParaRPr sz="21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97" name="Shape 197"/>
        <p:cNvGrpSpPr/>
        <p:nvPr/>
      </p:nvGrpSpPr>
      <p:grpSpPr>
        <a:xfrm>
          <a:off x="0" y="0"/>
          <a:ext cx="0" cy="0"/>
          <a:chOff x="0" y="0"/>
          <a:chExt cx="0" cy="0"/>
        </a:xfrm>
      </p:grpSpPr>
      <p:pic>
        <p:nvPicPr>
          <p:cNvPr id="198" name="Google Shape;198;p25"/>
          <p:cNvPicPr preferRelativeResize="0"/>
          <p:nvPr/>
        </p:nvPicPr>
        <p:blipFill>
          <a:blip r:embed="rId3">
            <a:alphaModFix/>
          </a:blip>
          <a:stretch>
            <a:fillRect/>
          </a:stretch>
        </p:blipFill>
        <p:spPr>
          <a:xfrm>
            <a:off x="920750" y="599000"/>
            <a:ext cx="2158100" cy="964525"/>
          </a:xfrm>
          <a:prstGeom prst="rect">
            <a:avLst/>
          </a:prstGeom>
          <a:noFill/>
          <a:ln>
            <a:noFill/>
          </a:ln>
        </p:spPr>
      </p:pic>
      <p:pic>
        <p:nvPicPr>
          <p:cNvPr descr="Et bilde som inneholder utendørs, vann, himmel, båt&#10;&#10;Automatisk generert beskrivelse" id="199" name="Google Shape;199;p25"/>
          <p:cNvPicPr preferRelativeResize="0"/>
          <p:nvPr/>
        </p:nvPicPr>
        <p:blipFill rotWithShape="1">
          <a:blip r:embed="rId4">
            <a:alphaModFix/>
          </a:blip>
          <a:srcRect b="15216" l="0" r="21789" t="15140"/>
          <a:stretch/>
        </p:blipFill>
        <p:spPr>
          <a:xfrm>
            <a:off x="920750" y="1639000"/>
            <a:ext cx="2158100" cy="1169473"/>
          </a:xfrm>
          <a:prstGeom prst="rect">
            <a:avLst/>
          </a:prstGeom>
          <a:noFill/>
          <a:ln>
            <a:noFill/>
          </a:ln>
        </p:spPr>
      </p:pic>
      <p:pic>
        <p:nvPicPr>
          <p:cNvPr id="200" name="Google Shape;200;p25"/>
          <p:cNvPicPr preferRelativeResize="0"/>
          <p:nvPr/>
        </p:nvPicPr>
        <p:blipFill>
          <a:blip r:embed="rId5">
            <a:alphaModFix/>
          </a:blip>
          <a:stretch>
            <a:fillRect/>
          </a:stretch>
        </p:blipFill>
        <p:spPr>
          <a:xfrm>
            <a:off x="920750" y="2883950"/>
            <a:ext cx="2158100" cy="1393516"/>
          </a:xfrm>
          <a:prstGeom prst="rect">
            <a:avLst/>
          </a:prstGeom>
          <a:noFill/>
          <a:ln>
            <a:noFill/>
          </a:ln>
        </p:spPr>
      </p:pic>
      <p:pic>
        <p:nvPicPr>
          <p:cNvPr id="201" name="Google Shape;201;p25"/>
          <p:cNvPicPr preferRelativeResize="0"/>
          <p:nvPr/>
        </p:nvPicPr>
        <p:blipFill>
          <a:blip r:embed="rId6">
            <a:alphaModFix/>
          </a:blip>
          <a:stretch>
            <a:fillRect/>
          </a:stretch>
        </p:blipFill>
        <p:spPr>
          <a:xfrm>
            <a:off x="3197800" y="599000"/>
            <a:ext cx="2584100" cy="2502073"/>
          </a:xfrm>
          <a:prstGeom prst="rect">
            <a:avLst/>
          </a:prstGeom>
          <a:noFill/>
          <a:ln>
            <a:noFill/>
          </a:ln>
        </p:spPr>
      </p:pic>
      <p:pic>
        <p:nvPicPr>
          <p:cNvPr id="202" name="Google Shape;202;p25"/>
          <p:cNvPicPr preferRelativeResize="0"/>
          <p:nvPr/>
        </p:nvPicPr>
        <p:blipFill>
          <a:blip r:embed="rId7">
            <a:alphaModFix/>
          </a:blip>
          <a:stretch>
            <a:fillRect/>
          </a:stretch>
        </p:blipFill>
        <p:spPr>
          <a:xfrm>
            <a:off x="3197800" y="3207100"/>
            <a:ext cx="2584100" cy="1256650"/>
          </a:xfrm>
          <a:prstGeom prst="rect">
            <a:avLst/>
          </a:prstGeom>
          <a:noFill/>
          <a:ln>
            <a:noFill/>
          </a:ln>
        </p:spPr>
      </p:pic>
      <p:pic>
        <p:nvPicPr>
          <p:cNvPr id="203" name="Google Shape;203;p25"/>
          <p:cNvPicPr preferRelativeResize="0"/>
          <p:nvPr/>
        </p:nvPicPr>
        <p:blipFill>
          <a:blip r:embed="rId8">
            <a:alphaModFix/>
          </a:blip>
          <a:stretch>
            <a:fillRect/>
          </a:stretch>
        </p:blipFill>
        <p:spPr>
          <a:xfrm>
            <a:off x="5947700" y="599000"/>
            <a:ext cx="2266350" cy="1709950"/>
          </a:xfrm>
          <a:prstGeom prst="rect">
            <a:avLst/>
          </a:prstGeom>
          <a:noFill/>
          <a:ln>
            <a:noFill/>
          </a:ln>
        </p:spPr>
      </p:pic>
      <p:pic>
        <p:nvPicPr>
          <p:cNvPr id="204" name="Google Shape;204;p25"/>
          <p:cNvPicPr preferRelativeResize="0"/>
          <p:nvPr/>
        </p:nvPicPr>
        <p:blipFill>
          <a:blip r:embed="rId9">
            <a:alphaModFix/>
          </a:blip>
          <a:stretch>
            <a:fillRect/>
          </a:stretch>
        </p:blipFill>
        <p:spPr>
          <a:xfrm>
            <a:off x="5947700" y="2462400"/>
            <a:ext cx="2275555" cy="12566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208" name="Shape 208"/>
        <p:cNvGrpSpPr/>
        <p:nvPr/>
      </p:nvGrpSpPr>
      <p:grpSpPr>
        <a:xfrm>
          <a:off x="0" y="0"/>
          <a:ext cx="0" cy="0"/>
          <a:chOff x="0" y="0"/>
          <a:chExt cx="0" cy="0"/>
        </a:xfrm>
      </p:grpSpPr>
      <p:pic>
        <p:nvPicPr>
          <p:cNvPr id="209" name="Google Shape;209;p26"/>
          <p:cNvPicPr preferRelativeResize="0"/>
          <p:nvPr/>
        </p:nvPicPr>
        <p:blipFill>
          <a:blip r:embed="rId3">
            <a:alphaModFix/>
          </a:blip>
          <a:stretch>
            <a:fillRect/>
          </a:stretch>
        </p:blipFill>
        <p:spPr>
          <a:xfrm>
            <a:off x="2082263" y="130050"/>
            <a:ext cx="4979474" cy="483869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213" name="Shape 213"/>
        <p:cNvGrpSpPr/>
        <p:nvPr/>
      </p:nvGrpSpPr>
      <p:grpSpPr>
        <a:xfrm>
          <a:off x="0" y="0"/>
          <a:ext cx="0" cy="0"/>
          <a:chOff x="0" y="0"/>
          <a:chExt cx="0" cy="0"/>
        </a:xfrm>
      </p:grpSpPr>
      <p:sp>
        <p:nvSpPr>
          <p:cNvPr id="214" name="Google Shape;214;p27"/>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no" sz="3300"/>
              <a:t>Jus og økonomi ved statlige aksjoner</a:t>
            </a:r>
            <a:endParaRPr b="1" sz="2744"/>
          </a:p>
        </p:txBody>
      </p:sp>
      <p:sp>
        <p:nvSpPr>
          <p:cNvPr id="215" name="Google Shape;215;p27"/>
          <p:cNvSpPr txBox="1"/>
          <p:nvPr>
            <p:ph idx="1" type="body"/>
          </p:nvPr>
        </p:nvSpPr>
        <p:spPr>
          <a:xfrm>
            <a:off x="819150" y="1655300"/>
            <a:ext cx="7505700" cy="3016500"/>
          </a:xfrm>
          <a:prstGeom prst="rect">
            <a:avLst/>
          </a:prstGeom>
        </p:spPr>
        <p:txBody>
          <a:bodyPr anchorCtr="0" anchor="t" bIns="91425" lIns="91425" spcFirstLastPara="1" rIns="91425" wrap="square" tIns="91425">
            <a:normAutofit/>
          </a:bodyPr>
          <a:lstStyle/>
          <a:p>
            <a:pPr indent="0" lvl="0" marL="457200" rtl="0" algn="l">
              <a:spcBef>
                <a:spcPts val="0"/>
              </a:spcBef>
              <a:spcAft>
                <a:spcPts val="1200"/>
              </a:spcAft>
              <a:buNone/>
            </a:pPr>
            <a:r>
              <a:t/>
            </a:r>
            <a:endParaRPr sz="2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219" name="Shape 219"/>
        <p:cNvGrpSpPr/>
        <p:nvPr/>
      </p:nvGrpSpPr>
      <p:grpSpPr>
        <a:xfrm>
          <a:off x="0" y="0"/>
          <a:ext cx="0" cy="0"/>
          <a:chOff x="0" y="0"/>
          <a:chExt cx="0" cy="0"/>
        </a:xfrm>
      </p:grpSpPr>
      <p:sp>
        <p:nvSpPr>
          <p:cNvPr id="220" name="Google Shape;220;p28"/>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no" sz="3300"/>
              <a:t>Midt-Norge IUA beredskapsplan</a:t>
            </a:r>
            <a:endParaRPr b="1" sz="2744"/>
          </a:p>
        </p:txBody>
      </p:sp>
      <p:sp>
        <p:nvSpPr>
          <p:cNvPr id="221" name="Google Shape;221;p28"/>
          <p:cNvSpPr txBox="1"/>
          <p:nvPr>
            <p:ph idx="1" type="body"/>
          </p:nvPr>
        </p:nvSpPr>
        <p:spPr>
          <a:xfrm>
            <a:off x="819150" y="1655300"/>
            <a:ext cx="7505700" cy="3016500"/>
          </a:xfrm>
          <a:prstGeom prst="rect">
            <a:avLst/>
          </a:prstGeom>
        </p:spPr>
        <p:txBody>
          <a:bodyPr anchorCtr="0" anchor="t" bIns="91425" lIns="91425" spcFirstLastPara="1" rIns="91425" wrap="square" tIns="91425">
            <a:normAutofit/>
          </a:bodyPr>
          <a:lstStyle/>
          <a:p>
            <a:pPr indent="0" lvl="0" marL="457200" rtl="0" algn="l">
              <a:spcBef>
                <a:spcPts val="0"/>
              </a:spcBef>
              <a:spcAft>
                <a:spcPts val="1200"/>
              </a:spcAft>
              <a:buNone/>
            </a:pPr>
            <a:r>
              <a:t/>
            </a:r>
            <a:endParaRPr sz="21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225" name="Shape 225"/>
        <p:cNvGrpSpPr/>
        <p:nvPr/>
      </p:nvGrpSpPr>
      <p:grpSpPr>
        <a:xfrm>
          <a:off x="0" y="0"/>
          <a:ext cx="0" cy="0"/>
          <a:chOff x="0" y="0"/>
          <a:chExt cx="0" cy="0"/>
        </a:xfrm>
      </p:grpSpPr>
      <p:sp>
        <p:nvSpPr>
          <p:cNvPr id="226" name="Google Shape;226;p29"/>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no" sz="3300"/>
              <a:t>Administrative verktøy</a:t>
            </a:r>
            <a:endParaRPr b="1" sz="2744"/>
          </a:p>
        </p:txBody>
      </p:sp>
      <p:sp>
        <p:nvSpPr>
          <p:cNvPr id="227" name="Google Shape;227;p29"/>
          <p:cNvSpPr txBox="1"/>
          <p:nvPr>
            <p:ph idx="1" type="body"/>
          </p:nvPr>
        </p:nvSpPr>
        <p:spPr>
          <a:xfrm>
            <a:off x="819150" y="1630425"/>
            <a:ext cx="7505700" cy="28083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no" sz="2100"/>
              <a:t>mniua.no - Dokument - Maler og veiledere ved aksjoner</a:t>
            </a:r>
            <a:endParaRPr sz="2100"/>
          </a:p>
          <a:p>
            <a:pPr indent="-361950" lvl="0" marL="457200" rtl="0" algn="l">
              <a:spcBef>
                <a:spcPts val="1200"/>
              </a:spcBef>
              <a:spcAft>
                <a:spcPts val="0"/>
              </a:spcAft>
              <a:buSzPts val="2100"/>
              <a:buChar char="●"/>
            </a:pPr>
            <a:r>
              <a:rPr lang="no" sz="2100"/>
              <a:t>Administrativ veileder for kommuner og IUA</a:t>
            </a:r>
            <a:endParaRPr sz="2100"/>
          </a:p>
          <a:p>
            <a:pPr indent="-361950" lvl="0" marL="457200" rtl="0" algn="l">
              <a:spcBef>
                <a:spcPts val="0"/>
              </a:spcBef>
              <a:spcAft>
                <a:spcPts val="0"/>
              </a:spcAft>
              <a:buSzPts val="2100"/>
              <a:buChar char="●"/>
            </a:pPr>
            <a:r>
              <a:rPr lang="no" sz="2100"/>
              <a:t>ELS-veilederen</a:t>
            </a:r>
            <a:endParaRPr sz="2100"/>
          </a:p>
          <a:p>
            <a:pPr indent="-361950" lvl="0" marL="457200" rtl="0" algn="l">
              <a:spcBef>
                <a:spcPts val="0"/>
              </a:spcBef>
              <a:spcAft>
                <a:spcPts val="0"/>
              </a:spcAft>
              <a:buSzPts val="2100"/>
              <a:buChar char="●"/>
            </a:pPr>
            <a:r>
              <a:rPr lang="no" sz="2100"/>
              <a:t>Mediehåndtering og kommunikasjon under statlige aksjoner</a:t>
            </a:r>
            <a:endParaRPr sz="2100"/>
          </a:p>
          <a:p>
            <a:pPr indent="-361950" lvl="0" marL="457200" rtl="0" algn="l">
              <a:spcBef>
                <a:spcPts val="0"/>
              </a:spcBef>
              <a:spcAft>
                <a:spcPts val="0"/>
              </a:spcAft>
              <a:buSzPts val="2100"/>
              <a:buChar char="●"/>
            </a:pPr>
            <a:r>
              <a:rPr lang="no" sz="2100"/>
              <a:t>Oljevernutstyr, metoder og bruk</a:t>
            </a:r>
            <a:endParaRPr sz="2100"/>
          </a:p>
          <a:p>
            <a:pPr indent="-361950" lvl="0" marL="457200" rtl="0" algn="l">
              <a:spcBef>
                <a:spcPts val="0"/>
              </a:spcBef>
              <a:spcAft>
                <a:spcPts val="0"/>
              </a:spcAft>
              <a:buSzPts val="2100"/>
              <a:buChar char="●"/>
            </a:pPr>
            <a:r>
              <a:rPr lang="no" sz="2100"/>
              <a:t>Sikker jobbanalyse</a:t>
            </a:r>
            <a:endParaRPr sz="2100"/>
          </a:p>
          <a:p>
            <a:pPr indent="-361950" lvl="0" marL="457200" rtl="0" algn="l">
              <a:spcBef>
                <a:spcPts val="0"/>
              </a:spcBef>
              <a:spcAft>
                <a:spcPts val="0"/>
              </a:spcAft>
              <a:buSzPts val="2100"/>
              <a:buChar char="●"/>
            </a:pPr>
            <a:r>
              <a:rPr lang="no" sz="2100"/>
              <a:t>Strandrensing etter oljeforurensning</a:t>
            </a:r>
            <a:endParaRPr sz="2100"/>
          </a:p>
          <a:p>
            <a:pPr indent="-361950" lvl="0" marL="457200" rtl="0" algn="l">
              <a:spcBef>
                <a:spcPts val="0"/>
              </a:spcBef>
              <a:spcAft>
                <a:spcPts val="0"/>
              </a:spcAft>
              <a:buSzPts val="2100"/>
              <a:buChar char="●"/>
            </a:pPr>
            <a:r>
              <a:rPr lang="no" sz="2100"/>
              <a:t>Økonomi under statlige aksjoner</a:t>
            </a:r>
            <a:endParaRPr sz="2100"/>
          </a:p>
        </p:txBody>
      </p:sp>
      <p:sp>
        <p:nvSpPr>
          <p:cNvPr id="228" name="Google Shape;228;p29"/>
          <p:cNvSpPr txBox="1"/>
          <p:nvPr/>
        </p:nvSpPr>
        <p:spPr>
          <a:xfrm>
            <a:off x="518550" y="4468925"/>
            <a:ext cx="8106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no" u="sng">
                <a:solidFill>
                  <a:schemeClr val="hlink"/>
                </a:solidFill>
                <a:hlinkClick r:id="rId3"/>
              </a:rPr>
              <a:t>https://mniua.no/dokument/maler-og-veiledere-ved-aksjoner/</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232" name="Shape 232"/>
        <p:cNvGrpSpPr/>
        <p:nvPr/>
      </p:nvGrpSpPr>
      <p:grpSpPr>
        <a:xfrm>
          <a:off x="0" y="0"/>
          <a:ext cx="0" cy="0"/>
          <a:chOff x="0" y="0"/>
          <a:chExt cx="0" cy="0"/>
        </a:xfrm>
      </p:grpSpPr>
      <p:sp>
        <p:nvSpPr>
          <p:cNvPr id="233" name="Google Shape;233;p30"/>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no" sz="3300"/>
              <a:t>Kystverkets kartløsning</a:t>
            </a:r>
            <a:endParaRPr b="1" sz="2744"/>
          </a:p>
        </p:txBody>
      </p:sp>
      <p:sp>
        <p:nvSpPr>
          <p:cNvPr id="234" name="Google Shape;234;p30"/>
          <p:cNvSpPr txBox="1"/>
          <p:nvPr>
            <p:ph idx="1" type="body"/>
          </p:nvPr>
        </p:nvSpPr>
        <p:spPr>
          <a:xfrm>
            <a:off x="819150" y="1630425"/>
            <a:ext cx="7505700" cy="2808300"/>
          </a:xfrm>
          <a:prstGeom prst="rect">
            <a:avLst/>
          </a:prstGeom>
        </p:spPr>
        <p:txBody>
          <a:bodyPr anchorCtr="0" anchor="t" bIns="91425" lIns="91425" spcFirstLastPara="1" rIns="91425" wrap="square" tIns="91425">
            <a:normAutofit/>
          </a:bodyPr>
          <a:lstStyle/>
          <a:p>
            <a:pPr indent="-361950" lvl="0" marL="457200" rtl="0" algn="l">
              <a:spcBef>
                <a:spcPts val="0"/>
              </a:spcBef>
              <a:spcAft>
                <a:spcPts val="0"/>
              </a:spcAft>
              <a:buSzPts val="2100"/>
              <a:buChar char="●"/>
            </a:pPr>
            <a:r>
              <a:rPr lang="no" sz="2100" u="sng">
                <a:solidFill>
                  <a:schemeClr val="hlink"/>
                </a:solidFill>
                <a:hlinkClick r:id="rId3"/>
              </a:rPr>
              <a:t>https://beredskap.kystverket.no/</a:t>
            </a:r>
            <a:endParaRPr sz="2100"/>
          </a:p>
          <a:p>
            <a:pPr indent="-361950" lvl="0" marL="457200" rtl="0" algn="l">
              <a:spcBef>
                <a:spcPts val="0"/>
              </a:spcBef>
              <a:spcAft>
                <a:spcPts val="0"/>
              </a:spcAft>
              <a:buSzPts val="2100"/>
              <a:buChar char="●"/>
            </a:pPr>
            <a:r>
              <a:rPr lang="no" sz="2100"/>
              <a:t>Miljøsårbare områder</a:t>
            </a:r>
            <a:endParaRPr sz="2100"/>
          </a:p>
          <a:p>
            <a:pPr indent="-361950" lvl="0" marL="457200" rtl="0" algn="l">
              <a:spcBef>
                <a:spcPts val="0"/>
              </a:spcBef>
              <a:spcAft>
                <a:spcPts val="0"/>
              </a:spcAft>
              <a:buSzPts val="2100"/>
              <a:buChar char="●"/>
            </a:pPr>
            <a:r>
              <a:rPr lang="no" sz="2100"/>
              <a:t>Drivbaneberegninger</a:t>
            </a:r>
            <a:endParaRPr sz="2100"/>
          </a:p>
          <a:p>
            <a:pPr indent="-361950" lvl="0" marL="457200" rtl="0" algn="l">
              <a:spcBef>
                <a:spcPts val="0"/>
              </a:spcBef>
              <a:spcAft>
                <a:spcPts val="0"/>
              </a:spcAft>
              <a:buSzPts val="2100"/>
              <a:buChar char="●"/>
            </a:pPr>
            <a:r>
              <a:rPr lang="no" sz="2100"/>
              <a:t>Legge inn ressurser, depot osv. </a:t>
            </a:r>
            <a:endParaRPr sz="2100"/>
          </a:p>
          <a:p>
            <a:pPr indent="-361950" lvl="0" marL="457200" rtl="0" algn="l">
              <a:spcBef>
                <a:spcPts val="0"/>
              </a:spcBef>
              <a:spcAft>
                <a:spcPts val="0"/>
              </a:spcAft>
              <a:buSzPts val="2100"/>
              <a:buChar char="●"/>
            </a:pPr>
            <a:r>
              <a:rPr lang="no" sz="2100"/>
              <a:t>Hvem skal ha tilgang?</a:t>
            </a:r>
            <a:endParaRPr sz="21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34" name="Shape 134"/>
        <p:cNvGrpSpPr/>
        <p:nvPr/>
      </p:nvGrpSpPr>
      <p:grpSpPr>
        <a:xfrm>
          <a:off x="0" y="0"/>
          <a:ext cx="0" cy="0"/>
          <a:chOff x="0" y="0"/>
          <a:chExt cx="0" cy="0"/>
        </a:xfrm>
      </p:grpSpPr>
      <p:sp>
        <p:nvSpPr>
          <p:cNvPr id="135" name="Google Shape;135;p14"/>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no" sz="3300"/>
              <a:t>Mål med dagen</a:t>
            </a:r>
            <a:endParaRPr b="1" sz="2744"/>
          </a:p>
        </p:txBody>
      </p:sp>
      <p:sp>
        <p:nvSpPr>
          <p:cNvPr id="136" name="Google Shape;136;p14"/>
          <p:cNvSpPr txBox="1"/>
          <p:nvPr>
            <p:ph idx="1" type="body"/>
          </p:nvPr>
        </p:nvSpPr>
        <p:spPr>
          <a:xfrm>
            <a:off x="819150" y="1864525"/>
            <a:ext cx="7505700" cy="2807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no" sz="2100"/>
              <a:t>Gi et bilde av…</a:t>
            </a:r>
            <a:endParaRPr sz="2100"/>
          </a:p>
          <a:p>
            <a:pPr indent="-361950" lvl="0" marL="457200" rtl="0" algn="l">
              <a:spcBef>
                <a:spcPts val="1200"/>
              </a:spcBef>
              <a:spcAft>
                <a:spcPts val="0"/>
              </a:spcAft>
              <a:buSzPts val="2100"/>
              <a:buChar char="●"/>
            </a:pPr>
            <a:r>
              <a:rPr lang="no" sz="2100"/>
              <a:t>hvordan en statlig ledet aksjon vil foregå</a:t>
            </a:r>
            <a:endParaRPr sz="2100"/>
          </a:p>
          <a:p>
            <a:pPr indent="-361950" lvl="0" marL="457200" rtl="0" algn="l">
              <a:spcBef>
                <a:spcPts val="0"/>
              </a:spcBef>
              <a:spcAft>
                <a:spcPts val="0"/>
              </a:spcAft>
              <a:buSzPts val="2100"/>
              <a:buChar char="●"/>
            </a:pPr>
            <a:r>
              <a:rPr lang="no" sz="2100"/>
              <a:t>hva vi kan forvente på øvelsen 29.-30. mai</a:t>
            </a:r>
            <a:endParaRPr sz="2100"/>
          </a:p>
          <a:p>
            <a:pPr indent="0" lvl="0" marL="0" rtl="0" algn="l">
              <a:spcBef>
                <a:spcPts val="1200"/>
              </a:spcBef>
              <a:spcAft>
                <a:spcPts val="1200"/>
              </a:spcAft>
              <a:buNone/>
            </a:pPr>
            <a:r>
              <a:t/>
            </a:r>
            <a:endParaRPr sz="2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40" name="Shape 140"/>
        <p:cNvGrpSpPr/>
        <p:nvPr/>
      </p:nvGrpSpPr>
      <p:grpSpPr>
        <a:xfrm>
          <a:off x="0" y="0"/>
          <a:ext cx="0" cy="0"/>
          <a:chOff x="0" y="0"/>
          <a:chExt cx="0" cy="0"/>
        </a:xfrm>
      </p:grpSpPr>
      <p:sp>
        <p:nvSpPr>
          <p:cNvPr id="141" name="Google Shape;141;p15"/>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no" sz="3300"/>
              <a:t>Mål med øvelsen</a:t>
            </a:r>
            <a:endParaRPr b="1" sz="2744"/>
          </a:p>
        </p:txBody>
      </p:sp>
      <p:sp>
        <p:nvSpPr>
          <p:cNvPr id="142" name="Google Shape;142;p15"/>
          <p:cNvSpPr txBox="1"/>
          <p:nvPr>
            <p:ph idx="1" type="body"/>
          </p:nvPr>
        </p:nvSpPr>
        <p:spPr>
          <a:xfrm>
            <a:off x="819150" y="1864525"/>
            <a:ext cx="7505700" cy="2807400"/>
          </a:xfrm>
          <a:prstGeom prst="rect">
            <a:avLst/>
          </a:prstGeom>
        </p:spPr>
        <p:txBody>
          <a:bodyPr anchorCtr="0" anchor="t" bIns="91425" lIns="91425" spcFirstLastPara="1" rIns="91425" wrap="square" tIns="91425">
            <a:normAutofit/>
          </a:bodyPr>
          <a:lstStyle/>
          <a:p>
            <a:pPr indent="-361950" lvl="0" marL="457200" rtl="0" algn="l">
              <a:spcBef>
                <a:spcPts val="0"/>
              </a:spcBef>
              <a:spcAft>
                <a:spcPts val="0"/>
              </a:spcAft>
              <a:buSzPts val="2100"/>
              <a:buChar char="●"/>
            </a:pPr>
            <a:r>
              <a:rPr lang="no" sz="2100"/>
              <a:t>Samvirke med Kystverket og andre aktører ved en statlig aksjon</a:t>
            </a:r>
            <a:endParaRPr sz="2100"/>
          </a:p>
          <a:p>
            <a:pPr indent="-361950" lvl="0" marL="457200" rtl="0" algn="l">
              <a:spcBef>
                <a:spcPts val="0"/>
              </a:spcBef>
              <a:spcAft>
                <a:spcPts val="0"/>
              </a:spcAft>
              <a:buSzPts val="2100"/>
              <a:buChar char="●"/>
            </a:pPr>
            <a:r>
              <a:rPr lang="no" sz="2100"/>
              <a:t>Etablering og drift av IUA-stab</a:t>
            </a:r>
            <a:endParaRPr sz="2100"/>
          </a:p>
          <a:p>
            <a:pPr indent="-361950" lvl="0" marL="457200" rtl="0" algn="l">
              <a:spcBef>
                <a:spcPts val="0"/>
              </a:spcBef>
              <a:spcAft>
                <a:spcPts val="0"/>
              </a:spcAft>
              <a:buSzPts val="2100"/>
              <a:buChar char="●"/>
            </a:pPr>
            <a:r>
              <a:rPr lang="no" sz="2100"/>
              <a:t>Bruk av IUA Midt-Norge sin beredskapsplan og rolle-/tiltakskort</a:t>
            </a:r>
            <a:endParaRPr sz="2100"/>
          </a:p>
          <a:p>
            <a:pPr indent="-361950" lvl="0" marL="457200" rtl="0" algn="l">
              <a:spcBef>
                <a:spcPts val="0"/>
              </a:spcBef>
              <a:spcAft>
                <a:spcPts val="0"/>
              </a:spcAft>
              <a:buSzPts val="2100"/>
              <a:buChar char="●"/>
            </a:pPr>
            <a:r>
              <a:rPr lang="no" sz="2100"/>
              <a:t>Felles situasjonsforståelse (bruk av kystinfo beredskap, Rayvn/CIM, eventuelt andre verktøy)</a:t>
            </a: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46" name="Shape 146"/>
        <p:cNvGrpSpPr/>
        <p:nvPr/>
      </p:nvGrpSpPr>
      <p:grpSpPr>
        <a:xfrm>
          <a:off x="0" y="0"/>
          <a:ext cx="0" cy="0"/>
          <a:chOff x="0" y="0"/>
          <a:chExt cx="0" cy="0"/>
        </a:xfrm>
      </p:grpSpPr>
      <p:sp>
        <p:nvSpPr>
          <p:cNvPr id="147" name="Google Shape;147;p16"/>
          <p:cNvSpPr txBox="1"/>
          <p:nvPr>
            <p:ph type="title"/>
          </p:nvPr>
        </p:nvSpPr>
        <p:spPr>
          <a:xfrm>
            <a:off x="819150" y="845600"/>
            <a:ext cx="7505700" cy="954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no" sz="3300"/>
              <a:t>Hva som skjer 29.-30 mai</a:t>
            </a:r>
            <a:endParaRPr b="1" sz="2744"/>
          </a:p>
        </p:txBody>
      </p:sp>
      <p:sp>
        <p:nvSpPr>
          <p:cNvPr id="148" name="Google Shape;148;p16"/>
          <p:cNvSpPr txBox="1"/>
          <p:nvPr>
            <p:ph idx="1" type="body"/>
          </p:nvPr>
        </p:nvSpPr>
        <p:spPr>
          <a:xfrm>
            <a:off x="819150" y="1686150"/>
            <a:ext cx="7505700" cy="2985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i="1" lang="no" sz="2100"/>
              <a:t>Eksempel:</a:t>
            </a:r>
            <a:endParaRPr i="1" sz="2100"/>
          </a:p>
          <a:p>
            <a:pPr indent="0" lvl="0" marL="0" rtl="0" algn="l">
              <a:spcBef>
                <a:spcPts val="1200"/>
              </a:spcBef>
              <a:spcAft>
                <a:spcPts val="1200"/>
              </a:spcAft>
              <a:buNone/>
            </a:pPr>
            <a:r>
              <a:rPr i="1" lang="no" sz="2100"/>
              <a:t>“Cement Carrier «BLUE CIMENT 1» på vei fra Ågotnes til Trondheim, fikk black out og grunnstøtte ved sørenden av Kråkøya, Dyrøy, den 8. mai kl. 0300. Det er observert olje på sjøen, og tilsynelatende lekker det fra tank/-er styrbord side. Skipper og maskinist er om bord. Resterende personell er evakuert.”</a:t>
            </a:r>
            <a:endParaRPr sz="2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52" name="Shape 152"/>
        <p:cNvGrpSpPr/>
        <p:nvPr/>
      </p:nvGrpSpPr>
      <p:grpSpPr>
        <a:xfrm>
          <a:off x="0" y="0"/>
          <a:ext cx="0" cy="0"/>
          <a:chOff x="0" y="0"/>
          <a:chExt cx="0" cy="0"/>
        </a:xfrm>
      </p:grpSpPr>
      <p:pic>
        <p:nvPicPr>
          <p:cNvPr id="153" name="Google Shape;153;p17"/>
          <p:cNvPicPr preferRelativeResize="0"/>
          <p:nvPr/>
        </p:nvPicPr>
        <p:blipFill>
          <a:blip r:embed="rId3">
            <a:alphaModFix/>
          </a:blip>
          <a:stretch>
            <a:fillRect/>
          </a:stretch>
        </p:blipFill>
        <p:spPr>
          <a:xfrm>
            <a:off x="323225" y="375525"/>
            <a:ext cx="8497550" cy="4514325"/>
          </a:xfrm>
          <a:prstGeom prst="rect">
            <a:avLst/>
          </a:prstGeom>
          <a:noFill/>
          <a:ln>
            <a:noFill/>
          </a:ln>
        </p:spPr>
      </p:pic>
      <p:sp>
        <p:nvSpPr>
          <p:cNvPr id="154" name="Google Shape;154;p17"/>
          <p:cNvSpPr txBox="1"/>
          <p:nvPr/>
        </p:nvSpPr>
        <p:spPr>
          <a:xfrm>
            <a:off x="344675" y="4312750"/>
            <a:ext cx="30000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no" sz="1150">
                <a:solidFill>
                  <a:srgbClr val="333333"/>
                </a:solidFill>
                <a:highlight>
                  <a:srgbClr val="EAEBE6"/>
                </a:highlight>
                <a:latin typeface="Merriweather"/>
                <a:ea typeface="Merriweather"/>
                <a:cs typeface="Merriweather"/>
                <a:sym typeface="Merriweather"/>
              </a:rPr>
              <a:t>"Full City" og oljesøl. (Foto: LN-HTD/Kystverkets overvåkningsfly)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58" name="Shape 158"/>
        <p:cNvGrpSpPr/>
        <p:nvPr/>
      </p:nvGrpSpPr>
      <p:grpSpPr>
        <a:xfrm>
          <a:off x="0" y="0"/>
          <a:ext cx="0" cy="0"/>
          <a:chOff x="0" y="0"/>
          <a:chExt cx="0" cy="0"/>
        </a:xfrm>
      </p:grpSpPr>
      <p:pic>
        <p:nvPicPr>
          <p:cNvPr id="159" name="Google Shape;159;p18"/>
          <p:cNvPicPr preferRelativeResize="0"/>
          <p:nvPr/>
        </p:nvPicPr>
        <p:blipFill>
          <a:blip r:embed="rId3">
            <a:alphaModFix/>
          </a:blip>
          <a:stretch>
            <a:fillRect/>
          </a:stretch>
        </p:blipFill>
        <p:spPr>
          <a:xfrm>
            <a:off x="152400" y="152400"/>
            <a:ext cx="8586870" cy="48387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63" name="Shape 163"/>
        <p:cNvGrpSpPr/>
        <p:nvPr/>
      </p:nvGrpSpPr>
      <p:grpSpPr>
        <a:xfrm>
          <a:off x="0" y="0"/>
          <a:ext cx="0" cy="0"/>
          <a:chOff x="0" y="0"/>
          <a:chExt cx="0" cy="0"/>
        </a:xfrm>
      </p:grpSpPr>
      <p:pic>
        <p:nvPicPr>
          <p:cNvPr id="164" name="Google Shape;164;p19"/>
          <p:cNvPicPr preferRelativeResize="0"/>
          <p:nvPr/>
        </p:nvPicPr>
        <p:blipFill>
          <a:blip r:embed="rId3">
            <a:alphaModFix/>
          </a:blip>
          <a:stretch>
            <a:fillRect/>
          </a:stretch>
        </p:blipFill>
        <p:spPr>
          <a:xfrm>
            <a:off x="873475" y="352262"/>
            <a:ext cx="7397048" cy="44389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68" name="Shape 168"/>
        <p:cNvGrpSpPr/>
        <p:nvPr/>
      </p:nvGrpSpPr>
      <p:grpSpPr>
        <a:xfrm>
          <a:off x="0" y="0"/>
          <a:ext cx="0" cy="0"/>
          <a:chOff x="0" y="0"/>
          <a:chExt cx="0" cy="0"/>
        </a:xfrm>
      </p:grpSpPr>
      <p:pic>
        <p:nvPicPr>
          <p:cNvPr id="169" name="Google Shape;169;p20"/>
          <p:cNvPicPr preferRelativeResize="0"/>
          <p:nvPr/>
        </p:nvPicPr>
        <p:blipFill>
          <a:blip r:embed="rId3">
            <a:alphaModFix/>
          </a:blip>
          <a:stretch>
            <a:fillRect/>
          </a:stretch>
        </p:blipFill>
        <p:spPr>
          <a:xfrm>
            <a:off x="152400" y="152400"/>
            <a:ext cx="8839202" cy="480135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0000"/>
        </a:solidFill>
      </p:bgPr>
    </p:bg>
    <p:spTree>
      <p:nvGrpSpPr>
        <p:cNvPr id="173" name="Shape 173"/>
        <p:cNvGrpSpPr/>
        <p:nvPr/>
      </p:nvGrpSpPr>
      <p:grpSpPr>
        <a:xfrm>
          <a:off x="0" y="0"/>
          <a:ext cx="0" cy="0"/>
          <a:chOff x="0" y="0"/>
          <a:chExt cx="0" cy="0"/>
        </a:xfrm>
      </p:grpSpPr>
      <p:pic>
        <p:nvPicPr>
          <p:cNvPr id="174" name="Google Shape;174;p21"/>
          <p:cNvPicPr preferRelativeResize="0"/>
          <p:nvPr/>
        </p:nvPicPr>
        <p:blipFill>
          <a:blip r:embed="rId3">
            <a:alphaModFix/>
          </a:blip>
          <a:stretch>
            <a:fillRect/>
          </a:stretch>
        </p:blipFill>
        <p:spPr>
          <a:xfrm>
            <a:off x="397275" y="229487"/>
            <a:ext cx="8302949" cy="468452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